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2"/>
  </p:notesMasterIdLst>
  <p:sldIdLst>
    <p:sldId id="256" r:id="rId2"/>
    <p:sldId id="257" r:id="rId3"/>
    <p:sldId id="258" r:id="rId4"/>
    <p:sldId id="262" r:id="rId5"/>
    <p:sldId id="266" r:id="rId6"/>
    <p:sldId id="267" r:id="rId7"/>
    <p:sldId id="263" r:id="rId8"/>
    <p:sldId id="265" r:id="rId9"/>
    <p:sldId id="259" r:id="rId10"/>
    <p:sldId id="268" r:id="rId11"/>
    <p:sldId id="269" r:id="rId12"/>
    <p:sldId id="270" r:id="rId13"/>
    <p:sldId id="271" r:id="rId14"/>
    <p:sldId id="272" r:id="rId15"/>
    <p:sldId id="277" r:id="rId16"/>
    <p:sldId id="273" r:id="rId17"/>
    <p:sldId id="274" r:id="rId18"/>
    <p:sldId id="275" r:id="rId19"/>
    <p:sldId id="276" r:id="rId20"/>
    <p:sldId id="278" r:id="rId2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2E760E-0DBC-409F-8FDD-9A17B1A73959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71889-BED4-4558-BA75-F9665A7FA3BA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5192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71889-BED4-4558-BA75-F9665A7FA3BA}" type="slidenum">
              <a:rPr lang="nl-NL" smtClean="0"/>
              <a:t>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4456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71889-BED4-4558-BA75-F9665A7FA3BA}" type="slidenum">
              <a:rPr lang="nl-NL" smtClean="0"/>
              <a:t>5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6673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71889-BED4-4558-BA75-F9665A7FA3BA}" type="slidenum">
              <a:rPr lang="nl-NL" smtClean="0"/>
              <a:t>16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3359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71889-BED4-4558-BA75-F9665A7FA3BA}" type="slidenum">
              <a:rPr lang="nl-NL" smtClean="0"/>
              <a:t>19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7047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nl-NL" dirty="0" smtClean="0"/>
              <a:t>Klik op het pictogram als u een afbeelding wilt toevoegen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EBDC7-CA86-42C9-AD1E-5D82312DE865}" type="datetimeFigureOut">
              <a:rPr lang="nl-NL" smtClean="0"/>
              <a:t>9-1-2014</a:t>
            </a:fld>
            <a:endParaRPr lang="nl-N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B9528-0DFC-424E-AF9A-C563CD3FBB79}" type="slidenum">
              <a:rPr lang="nl-NL" smtClean="0"/>
              <a:t>‹nr.›</a:t>
            </a:fld>
            <a:endParaRPr lang="nl-NL" dirty="0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nl/url?sa=i&amp;rct=j&amp;q=&amp;esrc=s&amp;frm=1&amp;source=images&amp;cd=&amp;cad=rja&amp;docid=oBYBGDyszfVRVM&amp;tbnid=peMkW1GIYoOzsM:&amp;ved=0CAUQjRw&amp;url=http://www.erasmusmc.nl/ickinderen/Patientenzorg/ICKkinderen/apparatenick/4040229/&amp;ei=uspKUtf3POia0AWdhoCQCA&amp;bvm=bv.53371865,d.d2k&amp;psig=AFQjCNHjhX3h8eUbAzcDCtgZwX7b6eL1Zw&amp;ust=138071965919600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nl/url?sa=i&amp;rct=j&amp;q=&amp;esrc=s&amp;frm=1&amp;source=images&amp;cd=&amp;cad=rja&amp;docid=p5PklAJ1hYLF8M&amp;tbnid=2EFwdDXxzZBRVM:&amp;ved=0CAUQjRw&amp;url=http://www.erasmusmc.nl/411667/2935769/3404889/Sondevoeding&amp;ei=AHhOUqusEJHGswbxuoD4Cg&amp;bvm=bv.53537100,d.bGE&amp;psig=AFQjCNHT_HewVf47Zyo790BNDr6_2rOLUw&amp;ust=1380960620025703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google.nl/url?sa=i&amp;rct=j&amp;q=&amp;esrc=s&amp;frm=1&amp;source=images&amp;cd=&amp;cad=rja&amp;docid=cB-79CTdrZFDpM&amp;tbnid=ZMVHAtl0w6w4HM:&amp;ved=0CAUQjRw&amp;url=http://nl.james-camerons-avatar.wikia.com/wiki/Bestand:Belangrijk.png&amp;ei=2vZWUuXxCeu20wWkxIDABw&amp;bvm=bv.53760139,d.d2k&amp;psig=AFQjCNGBa-15AZXxAEPvbhcWB1_TpOmnwA&amp;ust=1381517390220266" TargetMode="Externa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nl/url?sa=i&amp;rct=j&amp;q=&amp;esrc=s&amp;frm=1&amp;source=images&amp;cd=&amp;docid=aFSOfHd5GTSJZM&amp;tbnid=jgmj5VpJhKHyBM:&amp;ved=0CAUQjRw&amp;url=http://www.monro.nl/dranken/8027-coca-cola-regular-1-5l.html&amp;ei=d_hWUrLbDvOp0AWWioGwBA&amp;bvm=bv.53760139,d.d2k&amp;psig=AFQjCNHRXOqbZxNVdrVd5WQmQc_yqqtGMA&amp;ust=1381517810628776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hyperlink" Target="http://www.google.nl/url?sa=i&amp;rct=j&amp;q=&amp;esrc=s&amp;frm=1&amp;source=images&amp;cd=&amp;cad=rja&amp;docid=Km1QYXom737uVM&amp;tbnid=-eUGRuFOipyVcM:&amp;ved=0CAUQjRw&amp;url=http://www.vandoornhoreca.nl/dranken/frisdank/water/spa-rood-petfles.html&amp;ei=3vhWUp-pEuOx0AWEuoCQBw&amp;psig=AFQjCNF6ulJgsEAa_GTrQDONJfFTwCywEg&amp;ust=1381517912764835" TargetMode="Externa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lavL7Ot7_wE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google.nl/url?sa=i&amp;rct=j&amp;q=&amp;esrc=s&amp;frm=1&amp;source=images&amp;cd=&amp;cad=rja&amp;docid=SmyDIzb7MyLNlM&amp;tbnid=8vIYTOfsqDOkYM:&amp;ved=0CAUQjRw&amp;url=http://www.nutriciamedischevoeding.nl/patienten-en-verzorgers/onze-producten/nutrison-1000-complete-multi-fibre/ervaringen&amp;ei=be9WUvOFCYKO0AWjjoHoDg&amp;bvm=bv.53760139,d.d2k&amp;psig=AFQjCNF9xJgMCDCgco9qTsONuoxl9vrChg&amp;ust=1381515475089655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691680" y="4509120"/>
            <a:ext cx="7117180" cy="1470025"/>
          </a:xfrm>
        </p:spPr>
        <p:txBody>
          <a:bodyPr/>
          <a:lstStyle/>
          <a:p>
            <a:r>
              <a:rPr lang="nl-NL" dirty="0"/>
              <a:t>s</a:t>
            </a:r>
            <a:r>
              <a:rPr lang="nl-NL" dirty="0" smtClean="0"/>
              <a:t>ondevoeding toedienen</a:t>
            </a:r>
            <a:endParaRPr lang="nl-NL" dirty="0"/>
          </a:p>
        </p:txBody>
      </p:sp>
      <p:pic>
        <p:nvPicPr>
          <p:cNvPr id="1026" name="Picture 2" descr="http://www.erasmusmc.nl/411667/3964385/4039582/plakkertjesondevoeding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3" y="548680"/>
            <a:ext cx="4068613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089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1052736"/>
            <a:ext cx="86409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Continue toediening:</a:t>
            </a:r>
          </a:p>
          <a:p>
            <a:endParaRPr lang="nl-NL" sz="2400" dirty="0">
              <a:solidFill>
                <a:srgbClr val="7030A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Er wordt 24 uur per dag sondevoeding toegediend</a:t>
            </a:r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Arts of diëtiste bepaald de hoeveelheid </a:t>
            </a:r>
            <a:r>
              <a:rPr lang="nl-NL" sz="2400" dirty="0" smtClean="0">
                <a:sym typeface="Wingdings" pitchFamily="2" charset="2"/>
              </a:rPr>
              <a:t> bijvoorbeeld 1 ltr/24 uur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Voeding wordt m.b.v. een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pomp toegediend</a:t>
            </a:r>
            <a:endParaRPr lang="nl-NL" sz="2400" dirty="0"/>
          </a:p>
        </p:txBody>
      </p:sp>
      <p:pic>
        <p:nvPicPr>
          <p:cNvPr id="3" name="Picture 6" descr="http://www.erasmusmc.nl/411667/2935769/3172721/sondevoedingpomp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0695" y="3429000"/>
            <a:ext cx="4041786" cy="2880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573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1052736"/>
            <a:ext cx="864096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Intermitterende toediening:</a:t>
            </a:r>
          </a:p>
          <a:p>
            <a:endParaRPr lang="nl-NL" sz="2400" dirty="0">
              <a:solidFill>
                <a:srgbClr val="7030A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Er wordt een gedeelte van de dag sondevoeding toegediend </a:t>
            </a:r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Arts of diëtiste bepaald de hoeveelheid </a:t>
            </a:r>
            <a:r>
              <a:rPr lang="nl-NL" sz="2400" dirty="0" smtClean="0">
                <a:sym typeface="Wingdings" pitchFamily="2" charset="2"/>
              </a:rPr>
              <a:t> bijvoorbeeld 1 ltr over de nacht (van 20.00 tot 8.00)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Voeding wordt m.b.v. een pomp toegediend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04355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251520" y="260648"/>
            <a:ext cx="864096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Toediening in porties (bolus):</a:t>
            </a:r>
          </a:p>
          <a:p>
            <a:endParaRPr lang="nl-NL" sz="2400" dirty="0">
              <a:solidFill>
                <a:srgbClr val="7030A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De hoeveelheid sondevoeding wordt verdeeld in porties en verdeeld over de dag gegeven</a:t>
            </a:r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Arts of diëtiste bepaald de hoeveelheid </a:t>
            </a:r>
            <a:r>
              <a:rPr lang="nl-NL" sz="2400" dirty="0" smtClean="0">
                <a:sym typeface="Wingdings" pitchFamily="2" charset="2"/>
              </a:rPr>
              <a:t> bijvoorbeeld 1 ltr/ 24 uur  porties van 200 ml in 5 porties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Voeding wordt </a:t>
            </a:r>
            <a:r>
              <a:rPr lang="nl-NL" sz="2400" b="1" dirty="0" smtClean="0">
                <a:sym typeface="Wingdings" pitchFamily="2" charset="2"/>
              </a:rPr>
              <a:t>handmatig</a:t>
            </a:r>
            <a:r>
              <a:rPr lang="nl-NL" sz="2400" dirty="0" smtClean="0">
                <a:sym typeface="Wingdings" pitchFamily="2" charset="2"/>
              </a:rPr>
              <a:t> </a:t>
            </a:r>
            <a:r>
              <a:rPr lang="nl-NL" sz="2400" dirty="0" smtClean="0">
                <a:sym typeface="Wingdings" pitchFamily="2" charset="2"/>
              </a:rPr>
              <a:t>toegediend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Met name voor patiënten die verward zijn, comateus zijn of met een neurologisch afwijking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>
                <a:sym typeface="Wingdings" pitchFamily="2" charset="2"/>
              </a:rPr>
              <a:t>Porties zijn maximaal 200 – 300 ml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890068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44724" y="908720"/>
            <a:ext cx="74888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Controleer vóór toediening van sondevoeding altijd of de sonde nog goed zit.</a:t>
            </a:r>
            <a:endParaRPr lang="nl-NL" sz="4000" dirty="0"/>
          </a:p>
        </p:txBody>
      </p:sp>
      <p:pic>
        <p:nvPicPr>
          <p:cNvPr id="2050" name="Picture 2" descr="http://images.wikia.com/james-camerons-avatar/nl/images/8/89/Belangrijk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284984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192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3528" y="332656"/>
            <a:ext cx="828092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Andere aandachtspunten: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b="1" u="sng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Het toedieningssysteem dient </a:t>
            </a:r>
            <a:r>
              <a:rPr lang="nl-NL" sz="2400" b="1" dirty="0" smtClean="0"/>
              <a:t>elke 24 uur </a:t>
            </a:r>
            <a:r>
              <a:rPr lang="nl-NL" sz="2400" dirty="0" smtClean="0"/>
              <a:t>vervangen te worden.</a:t>
            </a:r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De sonde moet voor en na elke voeding, en zeker 5 maal per dag, doorgespoeld worden met </a:t>
            </a:r>
            <a:r>
              <a:rPr lang="nl-NL" sz="2400" b="1" dirty="0" smtClean="0"/>
              <a:t>lauwwarm </a:t>
            </a:r>
            <a:r>
              <a:rPr lang="nl-NL" sz="2400" dirty="0" smtClean="0"/>
              <a:t>water (20 ml</a:t>
            </a:r>
            <a:r>
              <a:rPr lang="nl-NL" sz="2400" dirty="0" smtClean="0"/>
              <a:t>).</a:t>
            </a:r>
            <a:endParaRPr lang="nl-NL" sz="2400" dirty="0" smtClean="0"/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Pak sondevoeding is geopend </a:t>
            </a:r>
            <a:r>
              <a:rPr lang="nl-NL" sz="2400" b="1" dirty="0" smtClean="0"/>
              <a:t>24 uur houdbaar </a:t>
            </a:r>
            <a:r>
              <a:rPr lang="nl-NL" sz="2400" dirty="0" smtClean="0"/>
              <a:t>(mits aangesloten op toedieningssysteem).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Geopend pak, niet aangesloten, is 8 uur houdbaar.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Sondevoeding op kamertemperatuur </a:t>
            </a:r>
            <a:r>
              <a:rPr lang="nl-NL" sz="2400" dirty="0" smtClean="0"/>
              <a:t>toedienen.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566845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3528" y="332656"/>
            <a:ext cx="777686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u="sng" dirty="0" smtClean="0"/>
              <a:t>En nog meer aandachtspunten: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b="1" u="sng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/>
              <a:t>Observeer tijdens het toedienen van sondevoeding op: hoestprikkels, kokhalzen, misselijkheid en </a:t>
            </a:r>
            <a:r>
              <a:rPr lang="nl-NL" sz="2400" dirty="0" smtClean="0"/>
              <a:t>braken.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/>
              <a:t>Pas op met het toedienen van medicatie, sonde kan verstopt raken.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nl-NL" sz="2000" dirty="0"/>
          </a:p>
          <a:p>
            <a:pPr marL="285750" indent="-285750">
              <a:buFont typeface="Arial" pitchFamily="34" charset="0"/>
              <a:buChar char="•"/>
            </a:pPr>
            <a:endParaRPr lang="nl-NL" sz="2000" dirty="0" smtClean="0"/>
          </a:p>
          <a:p>
            <a:endParaRPr lang="nl-NL" sz="2000" dirty="0"/>
          </a:p>
        </p:txBody>
      </p:sp>
    </p:spTree>
    <p:extLst>
      <p:ext uri="{BB962C8B-B14F-4D97-AF65-F5344CB8AC3E}">
        <p14:creationId xmlns:p14="http://schemas.microsoft.com/office/powerpoint/2010/main" val="333761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755577" y="1268760"/>
            <a:ext cx="7560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Wat als de sonde toch verstopt raakt?</a:t>
            </a:r>
            <a:endParaRPr lang="nl-NL" sz="4000" dirty="0"/>
          </a:p>
        </p:txBody>
      </p:sp>
      <p:pic>
        <p:nvPicPr>
          <p:cNvPr id="3074" name="Picture 2" descr="http://www.monro.nl/media/catalog/product/cache/1/image/800x/9df78eab33525d08d6e5fb8d27136e95/f/i/file_6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1900">
            <a:off x="5448826" y="2433617"/>
            <a:ext cx="2109949" cy="2109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vandoornhoreca.nl/media/catalog/product/cache/1/image/5e06319eda06f020e43594a9c230972d/i/m/image_1146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26479"/>
            <a:ext cx="922615" cy="2925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/>
          <p:cNvSpPr txBox="1"/>
          <p:nvPr/>
        </p:nvSpPr>
        <p:spPr>
          <a:xfrm>
            <a:off x="133842" y="5921985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u="sng" dirty="0" smtClean="0"/>
              <a:t>Let wel</a:t>
            </a:r>
            <a:r>
              <a:rPr lang="nl-NL" dirty="0" smtClean="0"/>
              <a:t>: niet in iedere instelling mag er koolzuurhoudende drank gebruikt worden !!!!!!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51220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65878" y="260648"/>
            <a:ext cx="813857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 smtClean="0"/>
          </a:p>
          <a:p>
            <a:endParaRPr lang="nl-NL" dirty="0"/>
          </a:p>
          <a:p>
            <a:endParaRPr lang="nl-NL" sz="3200" dirty="0" smtClean="0"/>
          </a:p>
          <a:p>
            <a:endParaRPr lang="nl-NL" sz="3200" dirty="0"/>
          </a:p>
          <a:p>
            <a:endParaRPr lang="nl-NL" sz="3200" dirty="0" smtClean="0"/>
          </a:p>
          <a:p>
            <a:r>
              <a:rPr lang="nl-NL" sz="3200" dirty="0" smtClean="0"/>
              <a:t>Retentie </a:t>
            </a:r>
            <a:r>
              <a:rPr lang="nl-NL" sz="3200" dirty="0" smtClean="0">
                <a:sym typeface="Wingdings" pitchFamily="2" charset="2"/>
              </a:rPr>
              <a:t> </a:t>
            </a:r>
            <a:r>
              <a:rPr lang="nl-NL" sz="3200" dirty="0" smtClean="0"/>
              <a:t>als </a:t>
            </a:r>
            <a:r>
              <a:rPr lang="nl-NL" sz="3200" dirty="0"/>
              <a:t>er na een bepaalde tijd nog voeding in de maag aanwezig is.</a:t>
            </a:r>
          </a:p>
          <a:p>
            <a:endParaRPr lang="nl-NL" sz="3200" dirty="0" smtClean="0"/>
          </a:p>
          <a:p>
            <a:endParaRPr lang="nl-NL" sz="3200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421766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/>
          <p:cNvSpPr/>
          <p:nvPr/>
        </p:nvSpPr>
        <p:spPr>
          <a:xfrm>
            <a:off x="272983" y="620688"/>
            <a:ext cx="80648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Bij een maag-darm kanaal dat niet goed werkt kan de voeding  in de maag blijven staan.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endParaRPr lang="nl-NL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Bij een maagretentie tot 100 ml is het gebruikelijk deze terug te laten lopen in de maag van de zorgvrager. 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endParaRPr lang="nl-NL" dirty="0"/>
          </a:p>
          <a:p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9617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23528" y="548680"/>
            <a:ext cx="78488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400" b="1" u="sng" dirty="0" smtClean="0"/>
              <a:t>Mondzorg:</a:t>
            </a:r>
          </a:p>
          <a:p>
            <a:endParaRPr lang="nl-NL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Bij </a:t>
            </a:r>
            <a:r>
              <a:rPr lang="nl-NL" sz="2400" dirty="0"/>
              <a:t>enterale voeding </a:t>
            </a:r>
            <a:r>
              <a:rPr lang="nl-NL" sz="2400" dirty="0" smtClean="0"/>
              <a:t>functioneert </a:t>
            </a:r>
            <a:r>
              <a:rPr lang="nl-NL" sz="2400" dirty="0"/>
              <a:t>de mond niet normaal, waardoor gemakkelijk </a:t>
            </a:r>
            <a:r>
              <a:rPr lang="nl-NL" sz="2400" dirty="0" smtClean="0"/>
              <a:t>parotitis, </a:t>
            </a:r>
            <a:r>
              <a:rPr lang="nl-NL" sz="2400" dirty="0" smtClean="0"/>
              <a:t>stomatitis (ontsteking mondslijmvliezen) </a:t>
            </a:r>
            <a:r>
              <a:rPr lang="nl-NL" sz="2400" dirty="0"/>
              <a:t>en een onaangename smaak in de mond ontstaan</a:t>
            </a:r>
            <a:r>
              <a:rPr lang="nl-NL" sz="24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Parotitis (ontsteking oorspeekselklier) </a:t>
            </a:r>
            <a:r>
              <a:rPr lang="nl-NL" sz="2400" dirty="0"/>
              <a:t>kan voorkomen worden door de speekselproductie te stimuleren door de patiënt </a:t>
            </a:r>
            <a:r>
              <a:rPr lang="nl-NL" sz="2400" dirty="0" smtClean="0"/>
              <a:t>kauwgom </a:t>
            </a:r>
            <a:r>
              <a:rPr lang="nl-NL" sz="2400" dirty="0"/>
              <a:t>te laten kauwen. </a:t>
            </a:r>
            <a:endParaRPr lang="nl-NL" sz="2400" dirty="0" smtClean="0"/>
          </a:p>
          <a:p>
            <a:endParaRPr lang="nl-NL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400" dirty="0" smtClean="0"/>
              <a:t>Goede mondhygiëne </a:t>
            </a:r>
            <a:r>
              <a:rPr lang="nl-NL" sz="2400" dirty="0" smtClean="0">
                <a:sym typeface="Wingdings" pitchFamily="2" charset="2"/>
              </a:rPr>
              <a:t> 2x per dag de tanden poetsen.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2438581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899593" y="1772816"/>
            <a:ext cx="770485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 smtClean="0"/>
              <a:t>Nu-zorg:</a:t>
            </a:r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Generiek – theorie - verpleegtechnische handelingen – </a:t>
            </a:r>
            <a:r>
              <a:rPr lang="nl-NL" sz="2800" dirty="0" smtClean="0"/>
              <a:t>2. sonde </a:t>
            </a:r>
            <a:r>
              <a:rPr lang="nl-NL" sz="2800" dirty="0" smtClean="0"/>
              <a:t>– 2.3 sondevoeding toedienen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422044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539552" y="1268760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200" b="1" u="sng" dirty="0" smtClean="0"/>
              <a:t>Uitleg voedingspomp:</a:t>
            </a:r>
          </a:p>
          <a:p>
            <a:endParaRPr lang="nl-NL" sz="3200" dirty="0"/>
          </a:p>
          <a:p>
            <a:endParaRPr lang="nl-NL" sz="3200" dirty="0" smtClean="0"/>
          </a:p>
          <a:p>
            <a:endParaRPr lang="nl-NL" sz="3200" dirty="0"/>
          </a:p>
          <a:p>
            <a:r>
              <a:rPr lang="nl-NL" sz="3200" dirty="0" smtClean="0">
                <a:hlinkClick r:id="rId2"/>
              </a:rPr>
              <a:t>http</a:t>
            </a:r>
            <a:r>
              <a:rPr lang="nl-NL" sz="3200" dirty="0">
                <a:hlinkClick r:id="rId2"/>
              </a:rPr>
              <a:t>://www.youtube.com/watch?v=lavL7Ot7_wE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331207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3528" y="476672"/>
            <a:ext cx="8568952" cy="7417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u="sng" dirty="0" smtClean="0"/>
              <a:t>Lesdoelen:</a:t>
            </a:r>
          </a:p>
          <a:p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/>
              <a:t>w</a:t>
            </a:r>
            <a:r>
              <a:rPr lang="nl-NL" sz="2800" dirty="0" smtClean="0"/>
              <a:t>at </a:t>
            </a:r>
            <a:r>
              <a:rPr lang="nl-NL" sz="2800" dirty="0" smtClean="0"/>
              <a:t>is sondevoeding (soorten)</a:t>
            </a:r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/>
              <a:t>i</a:t>
            </a:r>
            <a:r>
              <a:rPr lang="nl-NL" sz="2800" dirty="0" smtClean="0"/>
              <a:t>ndicaties </a:t>
            </a:r>
            <a:r>
              <a:rPr lang="nl-NL" sz="2800" dirty="0" smtClean="0"/>
              <a:t>en contra-indicaties</a:t>
            </a:r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/>
              <a:t>t</a:t>
            </a:r>
            <a:r>
              <a:rPr lang="nl-NL" sz="2800" dirty="0" smtClean="0"/>
              <a:t>oedieningsvormen</a:t>
            </a:r>
            <a:endParaRPr lang="nl-NL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/>
              <a:t>a</a:t>
            </a:r>
            <a:r>
              <a:rPr lang="nl-NL" sz="2800" dirty="0" smtClean="0"/>
              <a:t>andachtspunten</a:t>
            </a:r>
            <a:endParaRPr lang="nl-NL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/>
              <a:t>r</a:t>
            </a:r>
            <a:r>
              <a:rPr lang="nl-NL" sz="2800" dirty="0" smtClean="0"/>
              <a:t>etentie</a:t>
            </a:r>
            <a:endParaRPr lang="nl-NL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r>
              <a:rPr lang="nl-NL" sz="2800" dirty="0" err="1"/>
              <a:t>m</a:t>
            </a:r>
            <a:r>
              <a:rPr lang="nl-NL" sz="2800" dirty="0" err="1" smtClean="0"/>
              <a:t>ondzorg</a:t>
            </a:r>
            <a:endParaRPr lang="nl-NL" sz="2800" dirty="0" smtClean="0"/>
          </a:p>
          <a:p>
            <a:pPr marL="457200" indent="-457200">
              <a:buFont typeface="Arial" pitchFamily="34" charset="0"/>
              <a:buChar char="•"/>
            </a:pPr>
            <a:endParaRPr lang="nl-NL" sz="2800" dirty="0"/>
          </a:p>
          <a:p>
            <a:pPr marL="457200" indent="-457200">
              <a:buFont typeface="Arial" pitchFamily="34" charset="0"/>
              <a:buChar char="•"/>
            </a:pPr>
            <a:endParaRPr lang="nl-NL" sz="2800" dirty="0" smtClean="0"/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86894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467544" y="597455"/>
            <a:ext cx="849694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sz="3600" dirty="0" smtClean="0"/>
          </a:p>
          <a:p>
            <a:r>
              <a:rPr lang="nl-NL" sz="3600" dirty="0" smtClean="0"/>
              <a:t>sondevoeding </a:t>
            </a:r>
            <a:r>
              <a:rPr lang="nl-NL" sz="3600" dirty="0"/>
              <a:t>= enterale </a:t>
            </a:r>
            <a:r>
              <a:rPr lang="nl-NL" sz="3600" dirty="0" smtClean="0"/>
              <a:t>voeding</a:t>
            </a:r>
          </a:p>
        </p:txBody>
      </p:sp>
      <p:pic>
        <p:nvPicPr>
          <p:cNvPr id="1026" name="Picture 2" descr="http://www.nutriciamedischevoeding.nl/~/media/Producten/packshots/packshot_nutrison_1000_comp.png?mh=200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2348880"/>
            <a:ext cx="2106954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hthoek 2"/>
          <p:cNvSpPr/>
          <p:nvPr/>
        </p:nvSpPr>
        <p:spPr>
          <a:xfrm>
            <a:off x="755576" y="3645024"/>
            <a:ext cx="5472608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l-NL" dirty="0"/>
          </a:p>
          <a:p>
            <a:r>
              <a:rPr lang="nl-NL" sz="2800" dirty="0"/>
              <a:t>v</a:t>
            </a:r>
            <a:r>
              <a:rPr lang="nl-NL" sz="2800" dirty="0" smtClean="0"/>
              <a:t>oeding </a:t>
            </a:r>
            <a:r>
              <a:rPr lang="nl-NL" sz="2800" dirty="0"/>
              <a:t>die de normale voeding (tijdelijk of blijvend) </a:t>
            </a:r>
            <a:r>
              <a:rPr lang="nl-NL" sz="2800" b="1" dirty="0"/>
              <a:t>vervangt</a:t>
            </a:r>
            <a:r>
              <a:rPr lang="nl-NL" sz="2800" dirty="0"/>
              <a:t> of </a:t>
            </a:r>
            <a:r>
              <a:rPr lang="nl-NL" sz="2800" b="1" dirty="0" smtClean="0"/>
              <a:t>aanvult</a:t>
            </a:r>
            <a:r>
              <a:rPr lang="nl-NL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4947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95536" y="612845"/>
            <a:ext cx="835292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Sondevoeding </a:t>
            </a:r>
            <a:r>
              <a:rPr lang="nl-NL" sz="2800" dirty="0"/>
              <a:t>bevat </a:t>
            </a:r>
            <a:r>
              <a:rPr lang="nl-NL" sz="2800" dirty="0" smtClean="0"/>
              <a:t>eiwitten</a:t>
            </a:r>
            <a:r>
              <a:rPr lang="nl-NL" sz="2800" dirty="0"/>
              <a:t>, vetten, koolhydraten, vitaminen en mineralen in de juiste verhoudingen. </a:t>
            </a:r>
            <a:endParaRPr lang="nl-NL" sz="2800" dirty="0" smtClean="0"/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De </a:t>
            </a:r>
            <a:r>
              <a:rPr lang="nl-NL" sz="2800" dirty="0"/>
              <a:t>hoeveelheid voeding, het soort voeding en de manier van </a:t>
            </a:r>
            <a:r>
              <a:rPr lang="nl-NL" sz="2800" dirty="0" smtClean="0"/>
              <a:t>toedienen bepaalt de arts of </a:t>
            </a:r>
            <a:r>
              <a:rPr lang="nl-NL" sz="2800" dirty="0" smtClean="0"/>
              <a:t>diëtiste. </a:t>
            </a:r>
            <a:r>
              <a:rPr lang="nl-NL" sz="2800" dirty="0"/>
              <a:t>Dit is afhankelijk is van lichaamsgewicht, leeftijd etc</a:t>
            </a:r>
            <a:r>
              <a:rPr lang="nl-NL" sz="28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Als </a:t>
            </a:r>
            <a:r>
              <a:rPr lang="nl-NL" sz="2800" dirty="0"/>
              <a:t>verpleegkundige ben je verantwoordelijk voor toediening en controle van de voeding.</a:t>
            </a:r>
          </a:p>
        </p:txBody>
      </p:sp>
    </p:spTree>
    <p:extLst>
      <p:ext uri="{BB962C8B-B14F-4D97-AF65-F5344CB8AC3E}">
        <p14:creationId xmlns:p14="http://schemas.microsoft.com/office/powerpoint/2010/main" val="3750349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539552" y="1196752"/>
            <a:ext cx="6085384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u="sng" dirty="0" smtClean="0"/>
              <a:t>Soorten sondevoeding:</a:t>
            </a:r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Standaard  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Vezel verrijkt  </a:t>
            </a:r>
            <a:r>
              <a:rPr lang="nl-NL" sz="2800" dirty="0" smtClean="0">
                <a:sym typeface="Wingdings" pitchFamily="2" charset="2"/>
              </a:rPr>
              <a:t> </a:t>
            </a:r>
            <a:r>
              <a:rPr lang="nl-NL" sz="2800" dirty="0" smtClean="0"/>
              <a:t>Multi fiber</a:t>
            </a:r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Eiwit verrijkt  </a:t>
            </a:r>
            <a:r>
              <a:rPr lang="nl-NL" sz="2800" dirty="0" smtClean="0">
                <a:sym typeface="Wingdings" pitchFamily="2" charset="2"/>
              </a:rPr>
              <a:t> proteïne +</a:t>
            </a:r>
            <a:endParaRPr lang="nl-NL" sz="2800" dirty="0" smtClean="0"/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Energie verrijkt  </a:t>
            </a:r>
            <a:r>
              <a:rPr lang="nl-NL" sz="2800" dirty="0" smtClean="0">
                <a:sym typeface="Wingdings" pitchFamily="2" charset="2"/>
              </a:rPr>
              <a:t> </a:t>
            </a:r>
            <a:r>
              <a:rPr lang="nl-NL" sz="2800" dirty="0" smtClean="0"/>
              <a:t>energie +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Energie beperkt </a:t>
            </a:r>
            <a:r>
              <a:rPr lang="nl-NL" sz="2800" dirty="0" smtClean="0">
                <a:sym typeface="Wingdings" pitchFamily="2" charset="2"/>
              </a:rPr>
              <a:t> low energie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324118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00692" y="705178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u="sng" dirty="0" smtClean="0"/>
              <a:t>Indicaties:</a:t>
            </a:r>
          </a:p>
          <a:p>
            <a:endParaRPr lang="nl-NL" sz="28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nl-NL" sz="2800" dirty="0"/>
              <a:t>g</a:t>
            </a:r>
            <a:r>
              <a:rPr lang="nl-NL" sz="2800" dirty="0" smtClean="0"/>
              <a:t>estoorde </a:t>
            </a:r>
            <a:r>
              <a:rPr lang="nl-NL" sz="2800" dirty="0"/>
              <a:t>slikfunctie (CVA</a:t>
            </a:r>
            <a:r>
              <a:rPr lang="nl-NL" sz="2800" dirty="0" smtClean="0"/>
              <a:t>)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nl-NL" sz="28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nl-NL" sz="2800" dirty="0"/>
              <a:t>v</a:t>
            </a:r>
            <a:r>
              <a:rPr lang="nl-NL" sz="2800" dirty="0" smtClean="0"/>
              <a:t>erminderd </a:t>
            </a:r>
            <a:r>
              <a:rPr lang="nl-NL" sz="2800" dirty="0"/>
              <a:t>bewustzijn (hoofdtrauma</a:t>
            </a:r>
            <a:r>
              <a:rPr lang="nl-NL" sz="2800" dirty="0" smtClean="0"/>
              <a:t>)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nl-NL" sz="28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nl-NL" sz="2800" dirty="0"/>
              <a:t>a</a:t>
            </a:r>
            <a:r>
              <a:rPr lang="nl-NL" sz="2800" dirty="0" smtClean="0"/>
              <a:t>andoening </a:t>
            </a:r>
            <a:r>
              <a:rPr lang="nl-NL" sz="2800" dirty="0"/>
              <a:t>aan mond, keelholte, slokdarm of maag (tumor</a:t>
            </a:r>
            <a:r>
              <a:rPr lang="nl-NL" sz="2800" dirty="0" smtClean="0"/>
              <a:t>)</a:t>
            </a:r>
          </a:p>
          <a:p>
            <a:pPr marL="285750" lvl="0" indent="-285750">
              <a:buFont typeface="Arial" pitchFamily="34" charset="0"/>
              <a:buChar char="•"/>
            </a:pPr>
            <a:endParaRPr lang="nl-NL" sz="2800" dirty="0"/>
          </a:p>
          <a:p>
            <a:pPr marL="285750" lvl="0" indent="-285750">
              <a:buFont typeface="Arial" pitchFamily="34" charset="0"/>
              <a:buChar char="•"/>
            </a:pPr>
            <a:r>
              <a:rPr lang="nl-NL" sz="2800" dirty="0"/>
              <a:t>z</a:t>
            </a:r>
            <a:r>
              <a:rPr lang="nl-NL" sz="2800" dirty="0" smtClean="0"/>
              <a:t>eer </a:t>
            </a:r>
            <a:r>
              <a:rPr lang="nl-NL" sz="2800" dirty="0"/>
              <a:t>slechte algemene toestand (ouderdom, grote wonden, </a:t>
            </a:r>
            <a:r>
              <a:rPr lang="nl-NL" sz="2800" dirty="0" smtClean="0"/>
              <a:t>tumor)</a:t>
            </a:r>
            <a:endParaRPr lang="nl-NL" sz="2800" dirty="0"/>
          </a:p>
          <a:p>
            <a:r>
              <a:rPr lang="nl-NL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013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/>
          <p:cNvSpPr/>
          <p:nvPr/>
        </p:nvSpPr>
        <p:spPr>
          <a:xfrm>
            <a:off x="300692" y="693493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u="sng" dirty="0" smtClean="0"/>
              <a:t>Contra-indicaties:</a:t>
            </a:r>
          </a:p>
          <a:p>
            <a:endParaRPr lang="nl-NL" sz="2800" dirty="0"/>
          </a:p>
          <a:p>
            <a:pPr lvl="0"/>
            <a:endParaRPr lang="nl-NL" sz="2800" dirty="0" smtClean="0"/>
          </a:p>
          <a:p>
            <a:pPr lvl="0"/>
            <a:r>
              <a:rPr lang="nl-NL" sz="2800" dirty="0" smtClean="0"/>
              <a:t>ernstige stoornissen aan het maag-darm kanaal (inwendige bloedingen, ernstige diarree)</a:t>
            </a:r>
          </a:p>
          <a:p>
            <a:r>
              <a:rPr lang="nl-NL" sz="28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94910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vak 2"/>
          <p:cNvSpPr txBox="1"/>
          <p:nvPr/>
        </p:nvSpPr>
        <p:spPr>
          <a:xfrm>
            <a:off x="395536" y="1268760"/>
            <a:ext cx="84249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/>
              <a:t>Drie manieren om sondevoeding toe te dienen:</a:t>
            </a:r>
          </a:p>
          <a:p>
            <a:endParaRPr lang="nl-NL" sz="2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Continue sondevoeding </a:t>
            </a:r>
          </a:p>
          <a:p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Intermitterende sondevoeding</a:t>
            </a:r>
          </a:p>
          <a:p>
            <a:pPr marL="285750" indent="-285750">
              <a:buFont typeface="Arial" pitchFamily="34" charset="0"/>
              <a:buChar char="•"/>
            </a:pPr>
            <a:endParaRPr lang="nl-NL" sz="2800" dirty="0"/>
          </a:p>
          <a:p>
            <a:pPr marL="285750" indent="-285750">
              <a:buFont typeface="Arial" pitchFamily="34" charset="0"/>
              <a:buChar char="•"/>
            </a:pPr>
            <a:r>
              <a:rPr lang="nl-NL" sz="2800" dirty="0" smtClean="0"/>
              <a:t>In porties (bolus) 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245642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Vermogen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Zomer</Template>
  <TotalTime>172</TotalTime>
  <Words>593</Words>
  <Application>Microsoft Office PowerPoint</Application>
  <PresentationFormat>Diavoorstelling (4:3)</PresentationFormat>
  <Paragraphs>144</Paragraphs>
  <Slides>20</Slides>
  <Notes>4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20</vt:i4>
      </vt:variant>
    </vt:vector>
  </HeadingPairs>
  <TitlesOfParts>
    <vt:vector size="21" baseType="lpstr">
      <vt:lpstr>Summer</vt:lpstr>
      <vt:lpstr>sondevoeding toedienen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Summa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Laure, Debby de</dc:creator>
  <cp:lastModifiedBy>Laure, Debby de</cp:lastModifiedBy>
  <cp:revision>26</cp:revision>
  <dcterms:created xsi:type="dcterms:W3CDTF">2013-10-01T12:23:36Z</dcterms:created>
  <dcterms:modified xsi:type="dcterms:W3CDTF">2014-01-09T10:40:29Z</dcterms:modified>
</cp:coreProperties>
</file>